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72" autoAdjust="0"/>
  </p:normalViewPr>
  <p:slideViewPr>
    <p:cSldViewPr>
      <p:cViewPr varScale="1">
        <p:scale>
          <a:sx n="128" d="100"/>
          <a:sy n="128" d="100"/>
        </p:scale>
        <p:origin x="168" y="2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592D5FE-85CA-40E6-8273-48A5F35DE016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FF599-57A5-464D-BBDE-DD73E3C700F9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D9405A-801D-4EEA-B2FD-F8DC5CDC8C24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203200" y="152400"/>
            <a:ext cx="11785600" cy="6477000"/>
            <a:chOff x="240" y="288"/>
            <a:chExt cx="5290" cy="3504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379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7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962400"/>
            <a:ext cx="85344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04" name="Rectangle 12"/>
          <p:cNvSpPr>
            <a:spLocks noChangeArrowheads="1"/>
          </p:cNvSpPr>
          <p:nvPr userDrawn="1"/>
        </p:nvSpPr>
        <p:spPr bwMode="auto">
          <a:xfrm>
            <a:off x="101600" y="6629401"/>
            <a:ext cx="762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" b="1" dirty="0"/>
              <a:t>© 2017 Health Level Seven ® International. All Rights Reserved. </a:t>
            </a:r>
          </a:p>
          <a:p>
            <a:r>
              <a:rPr lang="en-US" sz="600" b="1" dirty="0"/>
              <a:t>HL7 and Health Level Seven are registered trademarks of Health Level Seven International. Reg. U.S. TM Office.</a:t>
            </a:r>
          </a:p>
        </p:txBody>
      </p:sp>
      <p:pic>
        <p:nvPicPr>
          <p:cNvPr id="33805" name="Picture 13" descr="HL7 International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0802" y="312737"/>
            <a:ext cx="1103376" cy="1135380"/>
          </a:xfrm>
          <a:prstGeom prst="rect">
            <a:avLst/>
          </a:prstGeo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 August 2017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FDF0E-2772-4D89-9F72-F3CB15D8B8A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36790-EF9F-4521-A783-189BE19EEE4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717A56-5D33-48BC-B612-81C2A448BE8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5486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0"/>
            <a:ext cx="5486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422542-FAC0-4800-BAC9-80AE50E939A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E51A7F-C561-42D3-BDE2-6604AC35B10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29D7E7-1099-47AD-B3F2-624E90DDB7C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098B49-91C9-4AE6-BCDD-3C6B3DE25ED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01C3C-0F9F-4B82-B0E4-702459263B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11F142-224D-427D-930A-AAAE46FDAB7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03200" y="152400"/>
            <a:ext cx="11785600" cy="6477000"/>
          </a:xfrm>
          <a:prstGeom prst="rect">
            <a:avLst/>
          </a:prstGeom>
          <a:solidFill>
            <a:schemeClr val="bg1"/>
          </a:solidFill>
          <a:ln w="444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blackWhite">
          <a:xfrm>
            <a:off x="309034" y="236539"/>
            <a:ext cx="11571817" cy="6289675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615951" y="1600200"/>
            <a:ext cx="110617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473075"/>
            <a:ext cx="1087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828800"/>
            <a:ext cx="11176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2781" name="Rectangle 13"/>
          <p:cNvSpPr>
            <a:spLocks noChangeArrowheads="1"/>
          </p:cNvSpPr>
          <p:nvPr userDrawn="1"/>
        </p:nvSpPr>
        <p:spPr bwMode="auto">
          <a:xfrm>
            <a:off x="304800" y="6629401"/>
            <a:ext cx="5892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" b="1" dirty="0"/>
              <a:t>© 2017 Health Level Seven ® International. All Rights Reserved. </a:t>
            </a:r>
          </a:p>
          <a:p>
            <a:r>
              <a:rPr lang="en-US" sz="600" b="1" dirty="0"/>
              <a:t>HL7 and Health Level Seven are registered trademarks of Health Level Seven International. Reg. U.S. TM Office.</a:t>
            </a:r>
          </a:p>
        </p:txBody>
      </p:sp>
      <p:pic>
        <p:nvPicPr>
          <p:cNvPr id="32783" name="Picture 15" descr="HL7 International Logo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1601" y="6629400"/>
            <a:ext cx="220675" cy="227076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69600" y="6629400"/>
            <a:ext cx="1117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00"/>
            </a:lvl1pPr>
          </a:lstStyle>
          <a:p>
            <a:r>
              <a:rPr lang="en-US" dirty="0"/>
              <a:t>14 August 2017</a:t>
            </a:r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91200" y="6534150"/>
            <a:ext cx="71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/>
            </a:lvl1pPr>
          </a:lstStyle>
          <a:p>
            <a:fld id="{DD8FDF0E-2772-4D89-9F72-F3CB15D8B8AB}" type="slidenum">
              <a:rPr lang="en-US"/>
              <a:pPr/>
              <a:t>‹nr.›</a:t>
            </a:fld>
            <a:endParaRPr lang="en-US"/>
          </a:p>
        </p:txBody>
      </p:sp>
      <p:pic>
        <p:nvPicPr>
          <p:cNvPr id="11" name="Picture 13" descr="HL7 International Logo">
            <a:extLst>
              <a:ext uri="{FF2B5EF4-FFF2-40B4-BE49-F238E27FC236}">
                <a16:creationId xmlns:a16="http://schemas.microsoft.com/office/drawing/2014/main" id="{06ED5822-C3D1-42F9-B3C2-715012863A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170802" y="312737"/>
            <a:ext cx="1103376" cy="11353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hf hdr="0" ftr="0" dt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Ø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forge.hl7.org/gf/project/strucdoc/tracker/?action=TrackerItemEdit&amp;tracker_item_id=15684&amp;start=0" TargetMode="External"/><Relationship Id="rId3" Type="http://schemas.openxmlformats.org/officeDocument/2006/relationships/hyperlink" Target="https://gforge.hl7.org/gf/project/strucdoc/tracker/?action=TrackerItemEdit&amp;tracker_item_id=3169&amp;start=0" TargetMode="External"/><Relationship Id="rId7" Type="http://schemas.openxmlformats.org/officeDocument/2006/relationships/hyperlink" Target="https://gforge.hl7.org/gf/project/strucdoc/tracker/?action=TrackerItemEdit&amp;tracker_item_id=15683&amp;start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forge.hl7.org/gf/project/strucdoc/tracker/?action=TrackerItemEdit&amp;tracker_item_id=3590&amp;start=0" TargetMode="External"/><Relationship Id="rId5" Type="http://schemas.openxmlformats.org/officeDocument/2006/relationships/hyperlink" Target="https://gforge.hl7.org/gf/project/strucdoc/tracker/?action=TrackerItemEdit&amp;tracker_item_id=3185&amp;start=0" TargetMode="External"/><Relationship Id="rId4" Type="http://schemas.openxmlformats.org/officeDocument/2006/relationships/hyperlink" Target="https://gforge.hl7.org/gf/project/strucdoc/tracker/?action=TrackerItemEdit&amp;tracker_item_id=3170&amp;start=0" TargetMode="External"/><Relationship Id="rId9" Type="http://schemas.openxmlformats.org/officeDocument/2006/relationships/hyperlink" Target="https://gforge.hl7.org/gf/project/strucdoc/fr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ecor.nictiz.nl/CD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org/cda/cda.xs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hl7.org/index.php?title=CDA_R2_Styleshee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forge.hl7.org/gf/project/strucdoc/track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CDA Stylesheet Project</a:t>
            </a:r>
          </a:p>
          <a:p>
            <a:r>
              <a:rPr lang="en-US" dirty="0"/>
              <a:t>May 14, 2018</a:t>
            </a:r>
          </a:p>
          <a:p>
            <a:r>
              <a:rPr lang="en-US" dirty="0"/>
              <a:t>Cologne, 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FDF0E-2772-4D89-9F72-F3CB15D8B8A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HL7 May Working Group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to date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Fixes to CDA R2.0 Stylesheet version 3.1.1</a:t>
            </a:r>
          </a:p>
          <a:p>
            <a:pPr lvl="1"/>
            <a:r>
              <a:rPr lang="en-US" sz="1600" dirty="0"/>
              <a:t>#3169 </a:t>
            </a:r>
            <a:r>
              <a:rPr lang="nl-NL" sz="1600" dirty="0">
                <a:hlinkClick r:id="rId3"/>
              </a:rPr>
              <a:t>Incorrect tag infulfillmentOf in CDA.xsl</a:t>
            </a:r>
            <a:endParaRPr lang="nl-NL" sz="1600" dirty="0"/>
          </a:p>
          <a:p>
            <a:pPr lvl="1"/>
            <a:r>
              <a:rPr lang="nl-NL" sz="1600" dirty="0"/>
              <a:t>#3170 </a:t>
            </a:r>
            <a:r>
              <a:rPr lang="nl-NL" sz="1600" dirty="0">
                <a:hlinkClick r:id="rId4"/>
              </a:rPr>
              <a:t>Validate &lt;span&gt; not allowed in &lt;th&gt; or &lt;td&gt;</a:t>
            </a:r>
            <a:endParaRPr lang="nl-NL" sz="1600" dirty="0"/>
          </a:p>
          <a:p>
            <a:pPr lvl="1"/>
            <a:r>
              <a:rPr lang="nl-NL" sz="1600" dirty="0"/>
              <a:t>#3185 </a:t>
            </a:r>
            <a:r>
              <a:rPr lang="nl-NL" sz="1600" dirty="0">
                <a:hlinkClick r:id="rId5"/>
              </a:rPr>
              <a:t>Table captions result in invalid HTML</a:t>
            </a:r>
            <a:endParaRPr lang="nl-NL" sz="1600" dirty="0"/>
          </a:p>
          <a:p>
            <a:pPr lvl="1"/>
            <a:r>
              <a:rPr lang="nl-NL" sz="1600" dirty="0"/>
              <a:t>#3590 </a:t>
            </a:r>
            <a:r>
              <a:rPr lang="nl-NL" sz="1600" dirty="0">
                <a:hlinkClick r:id="rId6"/>
              </a:rPr>
              <a:t>RecordTargets with unknown IDs do not render at all</a:t>
            </a:r>
            <a:endParaRPr lang="nl-NL" sz="1600" dirty="0"/>
          </a:p>
          <a:p>
            <a:pPr lvl="1"/>
            <a:r>
              <a:rPr lang="nl-NL" sz="1600" dirty="0"/>
              <a:t>#15683 </a:t>
            </a:r>
            <a:r>
              <a:rPr lang="nl-NL" sz="1600" dirty="0">
                <a:hlinkClick r:id="rId7"/>
              </a:rPr>
              <a:t>Duplication of Effort</a:t>
            </a:r>
            <a:endParaRPr lang="nl-NL" sz="1600" dirty="0"/>
          </a:p>
          <a:p>
            <a:pPr lvl="1"/>
            <a:r>
              <a:rPr lang="nl-NL" sz="1600" dirty="0"/>
              <a:t>#15684 </a:t>
            </a:r>
            <a:r>
              <a:rPr lang="nl-NL" sz="1600" dirty="0">
                <a:hlinkClick r:id="rId8"/>
              </a:rPr>
              <a:t>Timezone</a:t>
            </a:r>
            <a:endParaRPr lang="en-US" sz="1600" dirty="0"/>
          </a:p>
          <a:p>
            <a:pPr lvl="1"/>
            <a:r>
              <a:rPr lang="en-US" sz="2300" dirty="0">
                <a:hlinkClick r:id="rId9"/>
              </a:rPr>
              <a:t>https://gforge.hl7.org/gf/project/strucdoc/frs/</a:t>
            </a:r>
            <a:r>
              <a:rPr lang="en-US" sz="2300" dirty="0"/>
              <a:t> </a:t>
            </a:r>
          </a:p>
          <a:p>
            <a:r>
              <a:rPr lang="en-US" sz="2800" dirty="0"/>
              <a:t>Development of new CDA R2.1 Stylesheet</a:t>
            </a:r>
          </a:p>
          <a:p>
            <a:pPr lvl="1"/>
            <a:r>
              <a:rPr lang="en-US" sz="1900" dirty="0"/>
              <a:t>Key new features: localization, updated color scheme, CDA R2.1 support</a:t>
            </a:r>
          </a:p>
          <a:p>
            <a:pPr lvl="1"/>
            <a:r>
              <a:rPr lang="en-US" sz="1900" dirty="0"/>
              <a:t>Backwards compatible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C44300-96F5-4E68-AEBC-759F83B9379E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9F861-CDAF-4AF4-A805-26B4AA36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CDA R2.1 Stylesheet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70CCF-9B93-4A30-BE5C-88ADEC48D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it works:</a:t>
            </a:r>
          </a:p>
          <a:p>
            <a:pPr lvl="1"/>
            <a:r>
              <a:rPr lang="en-US" dirty="0"/>
              <a:t>Localization: fixed text labels replaced with ‘function’. E.g.:</a:t>
            </a:r>
            <a:br>
              <a:rPr lang="en-US" dirty="0"/>
            </a:br>
            <a:r>
              <a:rPr lang="nl-NL" sz="1800" dirty="0"/>
              <a:t>    &lt;</a:t>
            </a:r>
            <a:r>
              <a:rPr lang="nl-NL" sz="1800" dirty="0" err="1"/>
              <a:t>xsl:call-template</a:t>
            </a:r>
            <a:r>
              <a:rPr lang="nl-NL" sz="1800" dirty="0"/>
              <a:t> name="</a:t>
            </a:r>
            <a:r>
              <a:rPr lang="nl-NL" sz="1800" dirty="0" err="1"/>
              <a:t>getLocalizedString</a:t>
            </a:r>
            <a:r>
              <a:rPr lang="nl-NL" sz="1800" dirty="0"/>
              <a:t>"&gt;</a:t>
            </a:r>
            <a:br>
              <a:rPr lang="nl-NL" sz="1800" dirty="0"/>
            </a:br>
            <a:r>
              <a:rPr lang="nl-NL" sz="1800" dirty="0"/>
              <a:t>        &lt;</a:t>
            </a:r>
            <a:r>
              <a:rPr lang="nl-NL" sz="1800" dirty="0" err="1"/>
              <a:t>xsl:with-param</a:t>
            </a:r>
            <a:r>
              <a:rPr lang="nl-NL" sz="1800" dirty="0"/>
              <a:t> name="</a:t>
            </a:r>
            <a:r>
              <a:rPr lang="nl-NL" sz="1800" dirty="0" err="1"/>
              <a:t>key</a:t>
            </a:r>
            <a:r>
              <a:rPr lang="nl-NL" sz="1800" dirty="0"/>
              <a:t>" select="'</a:t>
            </a:r>
            <a:r>
              <a:rPr lang="nl-NL" sz="1800" dirty="0" err="1"/>
              <a:t>birthTimeLong</a:t>
            </a:r>
            <a:r>
              <a:rPr lang="nl-NL" sz="1800" dirty="0"/>
              <a:t>'"/&gt;</a:t>
            </a:r>
            <a:br>
              <a:rPr lang="nl-NL" sz="1800" dirty="0"/>
            </a:br>
            <a:r>
              <a:rPr lang="nl-NL" sz="1800" dirty="0"/>
              <a:t>    &lt;/</a:t>
            </a:r>
            <a:r>
              <a:rPr lang="nl-NL" sz="1800" dirty="0" err="1"/>
              <a:t>xsl:call-template</a:t>
            </a:r>
            <a:r>
              <a:rPr lang="nl-NL" sz="1800" dirty="0"/>
              <a:t>&gt;</a:t>
            </a:r>
          </a:p>
          <a:p>
            <a:pPr lvl="1"/>
            <a:r>
              <a:rPr lang="en-US" dirty="0"/>
              <a:t>Default: CDA </a:t>
            </a:r>
            <a:r>
              <a:rPr lang="en-US" dirty="0" err="1"/>
              <a:t>languageCode</a:t>
            </a:r>
            <a:r>
              <a:rPr lang="en-US" dirty="0"/>
              <a:t> (or override with </a:t>
            </a:r>
            <a:r>
              <a:rPr lang="en-US" dirty="0" err="1"/>
              <a:t>param</a:t>
            </a:r>
            <a:r>
              <a:rPr lang="en-US"/>
              <a:t>)</a:t>
            </a:r>
          </a:p>
          <a:p>
            <a:pPr lvl="1"/>
            <a:r>
              <a:rPr lang="en-US" dirty="0"/>
              <a:t>Function: look for </a:t>
            </a:r>
            <a:r>
              <a:rPr lang="nl-NL" dirty="0"/>
              <a:t>'de-CH’, </a:t>
            </a:r>
            <a:r>
              <a:rPr lang="nl-NL" dirty="0" err="1"/>
              <a:t>then</a:t>
            </a:r>
            <a:r>
              <a:rPr lang="nl-NL" dirty="0"/>
              <a:t> ‘de’, </a:t>
            </a:r>
            <a:r>
              <a:rPr lang="nl-NL" dirty="0" err="1"/>
              <a:t>then</a:t>
            </a:r>
            <a:r>
              <a:rPr lang="nl-NL" dirty="0"/>
              <a:t> ‘en-US’, or return $</a:t>
            </a:r>
            <a:r>
              <a:rPr lang="nl-NL" dirty="0" err="1"/>
              <a:t>key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Where to get it:</a:t>
            </a:r>
          </a:p>
          <a:p>
            <a:pPr lvl="1"/>
            <a:r>
              <a:rPr lang="en-US" dirty="0">
                <a:hlinkClick r:id="rId2"/>
              </a:rPr>
              <a:t>https://decor.nictiz.nl/CDA/</a:t>
            </a:r>
            <a:r>
              <a:rPr lang="en-US" dirty="0"/>
              <a:t> (temporary)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F0EAC-5E0D-4025-8DE9-7604D3B04E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8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0BF42-E3D1-496D-9CC4-1D1B411A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stylesheet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E0E30-9A71-4F3B-A08F-76A9B11C6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a web browser</a:t>
            </a:r>
          </a:p>
          <a:p>
            <a:pPr lvl="1"/>
            <a:r>
              <a:rPr lang="en-US" dirty="0"/>
              <a:t>Files you view should have a pointer to the stylesheet</a:t>
            </a:r>
            <a:br>
              <a:rPr lang="en-US" dirty="0"/>
            </a:br>
            <a:r>
              <a:rPr lang="nl-NL" sz="2400" dirty="0"/>
              <a:t>&lt;?</a:t>
            </a:r>
            <a:r>
              <a:rPr lang="nl-NL" sz="2400" dirty="0" err="1"/>
              <a:t>xml-stylesheet</a:t>
            </a:r>
            <a:r>
              <a:rPr lang="nl-NL" sz="2400" dirty="0"/>
              <a:t> type="</a:t>
            </a:r>
            <a:r>
              <a:rPr lang="nl-NL" sz="2400" dirty="0" err="1"/>
              <a:t>text</a:t>
            </a:r>
            <a:r>
              <a:rPr lang="nl-NL" sz="2400" dirty="0"/>
              <a:t>/</a:t>
            </a:r>
            <a:r>
              <a:rPr lang="nl-NL" sz="2400" dirty="0" err="1"/>
              <a:t>xsl</a:t>
            </a:r>
            <a:r>
              <a:rPr lang="nl-NL" sz="2400" dirty="0"/>
              <a:t>" </a:t>
            </a:r>
            <a:r>
              <a:rPr lang="nl-NL" sz="2400" dirty="0" err="1"/>
              <a:t>href</a:t>
            </a:r>
            <a:r>
              <a:rPr lang="nl-NL" sz="2400" dirty="0"/>
              <a:t>="</a:t>
            </a:r>
            <a:r>
              <a:rPr lang="nl-NL" sz="2400" dirty="0">
                <a:hlinkClick r:id="rId2"/>
              </a:rPr>
              <a:t>http://example.org/cda/cda.xsl</a:t>
            </a:r>
            <a:r>
              <a:rPr lang="nl-NL" sz="2400" dirty="0"/>
              <a:t>"?&gt;</a:t>
            </a:r>
            <a:endParaRPr lang="en-US" sz="2400" dirty="0"/>
          </a:p>
          <a:p>
            <a:r>
              <a:rPr lang="en-US" dirty="0"/>
              <a:t>Called programmatically</a:t>
            </a:r>
          </a:p>
          <a:p>
            <a:pPr lvl="1"/>
            <a:r>
              <a:rPr lang="nl-NL" dirty="0" err="1"/>
              <a:t>java</a:t>
            </a:r>
            <a:r>
              <a:rPr lang="nl-NL" dirty="0"/>
              <a:t> -</a:t>
            </a:r>
            <a:r>
              <a:rPr lang="nl-NL" dirty="0" err="1"/>
              <a:t>jar</a:t>
            </a:r>
            <a:r>
              <a:rPr lang="nl-NL" dirty="0"/>
              <a:t> saxon9.jar -</a:t>
            </a:r>
            <a:r>
              <a:rPr lang="nl-NL" dirty="0" err="1"/>
              <a:t>s:cda-document.xml</a:t>
            </a:r>
            <a:r>
              <a:rPr lang="nl-NL" dirty="0"/>
              <a:t> -</a:t>
            </a:r>
            <a:r>
              <a:rPr lang="nl-NL" dirty="0" err="1"/>
              <a:t>xsl:cda.xsl</a:t>
            </a:r>
            <a:r>
              <a:rPr lang="nl-NL" dirty="0"/>
              <a:t> </a:t>
            </a:r>
            <a:r>
              <a:rPr lang="nl-NL" dirty="0" err="1"/>
              <a:t>dohtmlheader</a:t>
            </a:r>
            <a:r>
              <a:rPr lang="nl-NL" dirty="0"/>
              <a:t>=</a:t>
            </a:r>
            <a:r>
              <a:rPr lang="nl-NL" dirty="0" err="1"/>
              <a:t>false</a:t>
            </a:r>
            <a:endParaRPr lang="nl-NL" dirty="0"/>
          </a:p>
          <a:p>
            <a:pPr lvl="1"/>
            <a:r>
              <a:rPr lang="nl-NL" i="1" dirty="0" err="1"/>
              <a:t>transform:transform</a:t>
            </a:r>
            <a:r>
              <a:rPr lang="nl-NL" dirty="0"/>
              <a:t>(</a:t>
            </a:r>
            <a:r>
              <a:rPr lang="nl-NL" b="1" dirty="0"/>
              <a:t>$</a:t>
            </a:r>
            <a:r>
              <a:rPr lang="nl-NL" b="1" dirty="0" err="1"/>
              <a:t>cda</a:t>
            </a:r>
            <a:r>
              <a:rPr lang="nl-NL" b="1" dirty="0"/>
              <a:t>-document</a:t>
            </a:r>
            <a:r>
              <a:rPr lang="nl-NL" dirty="0"/>
              <a:t>, </a:t>
            </a:r>
            <a:r>
              <a:rPr lang="nl-NL" b="1" dirty="0"/>
              <a:t>$</a:t>
            </a:r>
            <a:r>
              <a:rPr lang="nl-NL" b="1" dirty="0" err="1"/>
              <a:t>xslt</a:t>
            </a:r>
            <a:r>
              <a:rPr lang="nl-NL" dirty="0"/>
              <a:t>, </a:t>
            </a:r>
            <a:r>
              <a:rPr lang="nl-NL" b="1" dirty="0"/>
              <a:t>$</a:t>
            </a:r>
            <a:r>
              <a:rPr lang="nl-NL" b="1" dirty="0" err="1"/>
              <a:t>xsltParameters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9D2A4-CF8A-4D92-A765-D7C84CBC53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4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4EEBE-68BB-45FF-B364-E86AA1180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DF12F-7591-453C-9C62-73A9C1AED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to find it:</a:t>
            </a:r>
          </a:p>
          <a:p>
            <a:pPr lvl="1"/>
            <a:r>
              <a:rPr lang="en-US" dirty="0">
                <a:hlinkClick r:id="rId2"/>
              </a:rPr>
              <a:t>http://wiki.hl7.org/index.php?title=CDA_R2_Stylesheet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(or from the documentation in the package)</a:t>
            </a:r>
          </a:p>
          <a:p>
            <a:endParaRPr lang="en-US" dirty="0"/>
          </a:p>
          <a:p>
            <a:r>
              <a:rPr lang="en-US" dirty="0"/>
              <a:t>How it will be maintained….brings us to the next slide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4AA51-503A-410C-9963-760E4E72BD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3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7887D-8DBF-4140-A681-A16C8E5F4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Maintenance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03CC7-2842-4790-90D0-7C9D9A6F5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Gforge</a:t>
            </a:r>
            <a:r>
              <a:rPr lang="en-US" dirty="0"/>
              <a:t> tracker for logging bugs, requests etc.</a:t>
            </a:r>
          </a:p>
          <a:p>
            <a:pPr lvl="1"/>
            <a:r>
              <a:rPr lang="en-US" dirty="0">
                <a:hlinkClick r:id="rId2"/>
              </a:rPr>
              <a:t>https://gforge.hl7.org/gf/project/strucdoc/tracker/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2E09D-5CB1-49BB-98BD-88FFE8AB2B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7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D0F5D-D4E5-47CA-BE30-ECD8302F2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2061F-F6C6-446A-A3C8-F76184D94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Seeking vote to publish the current version on </a:t>
            </a:r>
            <a:r>
              <a:rPr lang="en-US" dirty="0" err="1"/>
              <a:t>Gforge</a:t>
            </a:r>
            <a:r>
              <a:rPr lang="en-US" dirty="0"/>
              <a:t> as “beta” resource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5C43D-00EB-4F31-83BC-4AE8BE9E4D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58181"/>
      </p:ext>
    </p:extLst>
  </p:cSld>
  <p:clrMapOvr>
    <a:masterClrMapping/>
  </p:clrMapOvr>
</p:sld>
</file>

<file path=ppt/theme/theme1.xml><?xml version="1.0" encoding="utf-8"?>
<a:theme xmlns:a="http://schemas.openxmlformats.org/drawingml/2006/main" name="Refined">
  <a:themeElements>
    <a:clrScheme name="Refined 6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CC3300"/>
      </a:accent1>
      <a:accent2>
        <a:srgbClr val="666699"/>
      </a:accent2>
      <a:accent3>
        <a:srgbClr val="FFFFFF"/>
      </a:accent3>
      <a:accent4>
        <a:srgbClr val="000000"/>
      </a:accent4>
      <a:accent5>
        <a:srgbClr val="E2ADAA"/>
      </a:accent5>
      <a:accent6>
        <a:srgbClr val="5C5C8A"/>
      </a:accent6>
      <a:hlink>
        <a:srgbClr val="999900"/>
      </a:hlink>
      <a:folHlink>
        <a:srgbClr val="4D4D4D"/>
      </a:folHlink>
    </a:clrScheme>
    <a:fontScheme name="Refined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255</Words>
  <Application>Microsoft Macintosh PowerPoint</Application>
  <PresentationFormat>Breedbeeld</PresentationFormat>
  <Paragraphs>51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Verdana</vt:lpstr>
      <vt:lpstr>Wingdings</vt:lpstr>
      <vt:lpstr>Refined</vt:lpstr>
      <vt:lpstr>HL7 May Working Group 2018</vt:lpstr>
      <vt:lpstr>Accomplishments to date</vt:lpstr>
      <vt:lpstr>New CDA R2.1 Stylesheet</vt:lpstr>
      <vt:lpstr>How to use the stylesheet</vt:lpstr>
      <vt:lpstr>About the documentation</vt:lpstr>
      <vt:lpstr>Maintenance Processes</vt:lpstr>
      <vt:lpstr>Next steps</vt:lpstr>
    </vt:vector>
  </TitlesOfParts>
  <Company>Stewardshop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Shelly Ross</dc:creator>
  <cp:lastModifiedBy>Alexander Henket</cp:lastModifiedBy>
  <cp:revision>42</cp:revision>
  <dcterms:created xsi:type="dcterms:W3CDTF">2008-01-21T06:12:12Z</dcterms:created>
  <dcterms:modified xsi:type="dcterms:W3CDTF">2018-05-14T07:34:23Z</dcterms:modified>
</cp:coreProperties>
</file>